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3" r:id="rId3"/>
    <p:sldId id="275" r:id="rId4"/>
    <p:sldId id="278" r:id="rId5"/>
    <p:sldId id="272" r:id="rId6"/>
    <p:sldId id="279" r:id="rId7"/>
    <p:sldId id="264" r:id="rId8"/>
    <p:sldId id="265" r:id="rId9"/>
    <p:sldId id="282" r:id="rId10"/>
    <p:sldId id="276" r:id="rId11"/>
    <p:sldId id="262" r:id="rId12"/>
    <p:sldId id="261" r:id="rId13"/>
    <p:sldId id="281" r:id="rId14"/>
    <p:sldId id="266" r:id="rId15"/>
    <p:sldId id="260" r:id="rId16"/>
    <p:sldId id="259" r:id="rId17"/>
    <p:sldId id="268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rii" initials="y" lastIdx="3" clrIdx="0">
    <p:extLst>
      <p:ext uri="{19B8F6BF-5375-455C-9EA6-DF929625EA0E}">
        <p15:presenceInfo xmlns:p15="http://schemas.microsoft.com/office/powerpoint/2012/main" userId="yuri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2694B9"/>
    <a:srgbClr val="745119"/>
    <a:srgbClr val="7F7F7F"/>
    <a:srgbClr val="0000FF"/>
    <a:srgbClr val="EEEE00"/>
    <a:srgbClr val="DBD9D9"/>
    <a:srgbClr val="E2E88C"/>
    <a:srgbClr val="DDE28B"/>
    <a:srgbClr val="DBD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1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E395A7-0245-4A41-943C-D90809915A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D9DCD8-27B3-4AB5-8DFF-AC9FF57DB3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DE314-6401-4A34-A012-F3CA70A4B39B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DB09E-4EDE-44DF-A471-765B92E8AE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9D697-F48A-4F40-9BE4-DED65449B5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101D2-E452-47D1-9931-9DA024D7C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6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28572-1BFF-4517-96AA-321E0C905E97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5BA50-71C7-493C-B1A2-A01DA851B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415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36A75-78D3-4609-AE5B-E32E13DA7B54}" type="datetime1">
              <a:rPr lang="uk-UA" smtClean="0"/>
              <a:t>22.06.2020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54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130A-4AE8-49CC-AC2F-25973DE48C4D}" type="datetime1">
              <a:rPr lang="uk-UA" smtClean="0"/>
              <a:t>22.06.2020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9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C6-B499-4318-9879-CEC556C90615}" type="datetime1">
              <a:rPr lang="uk-UA" smtClean="0"/>
              <a:t>22.06.2020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9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107F-0D55-4325-A4E3-1725E796E5AD}" type="datetime1">
              <a:rPr lang="uk-UA" smtClean="0"/>
              <a:t>22.06.2020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6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E6CAE38-9F1C-4A41-83BE-D3C2C89EAB25}" type="datetime1">
              <a:rPr lang="uk-UA" smtClean="0"/>
              <a:t>22.06.2020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21AE-8911-408C-BFA2-B27C5D186C66}" type="datetime1">
              <a:rPr lang="uk-UA" smtClean="0"/>
              <a:t>22.06.2020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5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5E5-1ED9-47D3-BB68-11520D3C1CF4}" type="datetime1">
              <a:rPr lang="uk-UA" smtClean="0"/>
              <a:t>22.06.2020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0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5481B-D109-4FE3-BE1F-1D7110A95041}" type="datetime1">
              <a:rPr lang="uk-UA" smtClean="0"/>
              <a:t>22.06.2020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95C3-07CB-44B0-92E5-06D6DBA1E947}" type="datetime1">
              <a:rPr lang="uk-UA" smtClean="0"/>
              <a:t>22.06.2020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6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888C-2062-4553-8467-A68D10E0FADD}" type="datetime1">
              <a:rPr lang="uk-UA" smtClean="0"/>
              <a:t>22.06.2020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8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3AE5C-D86B-4B35-99A8-C3AE0158D812}" type="datetime1">
              <a:rPr lang="uk-UA" smtClean="0"/>
              <a:t>22.06.2020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8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154949B-6ABD-4FBA-B160-67190C1CC44C}" type="datetime1">
              <a:rPr lang="uk-UA" smtClean="0"/>
              <a:t>22.06.2020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8A7FEA2-8669-4158-9361-E6584C9AB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3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gif"/><Relationship Id="rId7" Type="http://schemas.openxmlformats.org/officeDocument/2006/relationships/image" Target="../media/image30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E6A8-48A5-4979-9801-5ACD53DBB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131" y="1432223"/>
            <a:ext cx="10816683" cy="3035808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Релятивістський метод важкої кульки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B263A-6651-4AE2-8943-458D2CC23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130" y="4968983"/>
            <a:ext cx="8747389" cy="18890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sz="2400" dirty="0"/>
              <a:t>Касьян Анастасія ОМ-4</a:t>
            </a:r>
          </a:p>
          <a:p>
            <a:pPr>
              <a:lnSpc>
                <a:spcPct val="100000"/>
              </a:lnSpc>
            </a:pPr>
            <a:r>
              <a:rPr lang="uk-UA" sz="2400" dirty="0"/>
              <a:t>Науковий керівник: Голубєва К. М.</a:t>
            </a:r>
          </a:p>
          <a:p>
            <a:pPr>
              <a:lnSpc>
                <a:spcPct val="100000"/>
              </a:lnSpc>
            </a:pPr>
            <a:r>
              <a:rPr lang="uk-UA" sz="2400" dirty="0"/>
              <a:t>Київський національний університет ім. Тараса Шевченка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965BD9-1630-48CD-938E-ED06F292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3C7192-1B92-4F3E-BF61-2CE2287E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37A2-101C-47AB-9145-B5652EC5CD48}" type="datetime1">
              <a:rPr lang="uk-UA" smtClean="0"/>
              <a:t>22.06.2020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13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9D85-38A6-4601-9CEC-C5EF04AAB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95446"/>
            <a:ext cx="10058400" cy="1609344"/>
          </a:xfrm>
        </p:spPr>
        <p:txBody>
          <a:bodyPr/>
          <a:lstStyle/>
          <a:p>
            <a:pPr algn="ctr"/>
            <a:r>
              <a:rPr lang="uk-UA" dirty="0"/>
              <a:t>Метод рунге-кутта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DBCFC-885C-481B-905B-1FCD1D52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E27468E-BC92-4159-AA2A-F9F9328F4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904790"/>
                <a:ext cx="10058400" cy="4251960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Задача Кош</a:t>
                </a:r>
                <a:r>
                  <a:rPr lang="uk-UA" dirty="0"/>
                  <a:t>і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uk-UA" dirty="0"/>
                  <a:t>Ітераційна формула: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uk-UA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uk-UA" dirty="0"/>
                  <a:t>Знаходження нового значення:</a:t>
                </a: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E27468E-BC92-4159-AA2A-F9F9328F4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904790"/>
                <a:ext cx="10058400" cy="4251960"/>
              </a:xfrm>
              <a:blipFill>
                <a:blip r:embed="rId2"/>
                <a:stretch>
                  <a:fillRect l="-242" t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61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57C8-BB95-4819-AF01-48B63D85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21" y="24949"/>
            <a:ext cx="10802958" cy="1609344"/>
          </a:xfrm>
        </p:spPr>
        <p:txBody>
          <a:bodyPr>
            <a:noAutofit/>
          </a:bodyPr>
          <a:lstStyle/>
          <a:p>
            <a:pPr algn="ctr"/>
            <a:r>
              <a:rPr lang="uk-UA" sz="4000" dirty="0"/>
              <a:t>Градієнтний </a:t>
            </a:r>
            <a:r>
              <a:rPr lang="ru-RU" sz="4000" dirty="0"/>
              <a:t>спуск з </a:t>
            </a:r>
            <a:r>
              <a:rPr lang="uk-UA" sz="4000" dirty="0"/>
              <a:t>Гессіаном, методи типу важкої кульки без Гессіану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B7F2D-204E-4146-B750-09D4723519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90876" y="2620900"/>
            <a:ext cx="3382323" cy="3288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AC239-6910-4A46-A6EC-5221CC3FDB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18682" y="2625187"/>
            <a:ext cx="3348028" cy="3283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8DEA8-C250-4591-80F9-56640F55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11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A543D3-BA08-4797-8CEF-1687DE2BE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1" y="2151380"/>
            <a:ext cx="3681997" cy="4051300"/>
          </a:xfrm>
        </p:spPr>
      </p:pic>
    </p:spTree>
    <p:extLst>
      <p:ext uri="{BB962C8B-B14F-4D97-AF65-F5344CB8AC3E}">
        <p14:creationId xmlns:p14="http://schemas.microsoft.com/office/powerpoint/2010/main" val="343450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38E767-D049-4D61-BDB8-B769C0978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910" y="3851350"/>
            <a:ext cx="2953162" cy="2907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8029A1-DEAF-4D07-B0BA-092E935D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92" y="33270"/>
            <a:ext cx="11419518" cy="1609344"/>
          </a:xfrm>
        </p:spPr>
        <p:txBody>
          <a:bodyPr>
            <a:noAutofit/>
          </a:bodyPr>
          <a:lstStyle/>
          <a:p>
            <a:pPr algn="ctr"/>
            <a:r>
              <a:rPr lang="uk-UA" sz="4000" dirty="0"/>
              <a:t>Градієнтний </a:t>
            </a:r>
            <a:r>
              <a:rPr lang="ru-RU" sz="4000" dirty="0"/>
              <a:t>спуск</a:t>
            </a:r>
            <a:r>
              <a:rPr lang="uk-UA" sz="4000" dirty="0"/>
              <a:t> та методи типу важкої кульки</a:t>
            </a:r>
            <a:r>
              <a:rPr lang="ru-RU" sz="4000" dirty="0"/>
              <a:t> з </a:t>
            </a:r>
            <a:r>
              <a:rPr lang="uk-UA" sz="4000" dirty="0"/>
              <a:t>Гессіаном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9B58B3-E994-4EA7-A3A8-D5CB8B803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597" y="880195"/>
            <a:ext cx="2934110" cy="28502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21B57-A485-4A98-822C-E0A9E2D0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9E2378-7507-4C01-84CE-0D305A549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39" y="2256726"/>
            <a:ext cx="4021836" cy="41986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2FF093-E51C-4AF4-A6F1-4B5BFFB6C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" b="1"/>
          <a:stretch/>
        </p:blipFill>
        <p:spPr>
          <a:xfrm>
            <a:off x="240792" y="2401216"/>
            <a:ext cx="3883723" cy="40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D105-5FBC-4FF1-BB1D-2DDF6405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621"/>
            <a:ext cx="10058400" cy="1609344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Моделювання при різних значеннях швидкості світла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26A71-3D30-49AB-A4E3-29CDED22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AB96FF-DE1E-4505-BE03-9573287D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" r="585"/>
          <a:stretch/>
        </p:blipFill>
        <p:spPr>
          <a:xfrm>
            <a:off x="1445650" y="1759204"/>
            <a:ext cx="4506617" cy="487870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BA25B-BA35-4859-AE38-FFDED17C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58" y="1879673"/>
            <a:ext cx="4581525" cy="4878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E75E2AA-26C5-416A-9147-31EAC86668BF}"/>
                  </a:ext>
                </a:extLst>
              </p:cNvPr>
              <p:cNvSpPr/>
              <p:nvPr/>
            </p:nvSpPr>
            <p:spPr>
              <a:xfrm>
                <a:off x="1609777" y="1879673"/>
                <a:ext cx="9133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E75E2AA-26C5-416A-9147-31EAC8666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777" y="1879673"/>
                <a:ext cx="9133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2E1559-4807-4D15-A09C-4EDFCD4CA5B2}"/>
                  </a:ext>
                </a:extLst>
              </p:cNvPr>
              <p:cNvSpPr/>
              <p:nvPr/>
            </p:nvSpPr>
            <p:spPr>
              <a:xfrm>
                <a:off x="6881761" y="1879673"/>
                <a:ext cx="7850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2E1559-4807-4D15-A09C-4EDFCD4CA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761" y="1879673"/>
                <a:ext cx="7850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A6FC874-8FA7-4FE2-8B84-83399E917253}"/>
              </a:ext>
            </a:extLst>
          </p:cNvPr>
          <p:cNvSpPr/>
          <p:nvPr/>
        </p:nvSpPr>
        <p:spPr>
          <a:xfrm>
            <a:off x="5362657" y="1792350"/>
            <a:ext cx="139220" cy="106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DF8695-A460-4337-ADB3-B633832AD4E5}"/>
                  </a:ext>
                </a:extLst>
              </p:cNvPr>
              <p:cNvSpPr txBox="1"/>
              <p:nvPr/>
            </p:nvSpPr>
            <p:spPr>
              <a:xfrm>
                <a:off x="5372181" y="1786156"/>
                <a:ext cx="4571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uk-UA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7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DF8695-A460-4337-ADB3-B633832AD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81" y="1786156"/>
                <a:ext cx="45719" cy="107722"/>
              </a:xfrm>
              <a:prstGeom prst="rect">
                <a:avLst/>
              </a:prstGeom>
              <a:blipFill>
                <a:blip r:embed="rId6"/>
                <a:stretch>
                  <a:fillRect r="-15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0F8B011-0079-413B-8F9A-12B39D6FBFEF}"/>
              </a:ext>
            </a:extLst>
          </p:cNvPr>
          <p:cNvSpPr/>
          <p:nvPr/>
        </p:nvSpPr>
        <p:spPr>
          <a:xfrm>
            <a:off x="5769851" y="1923320"/>
            <a:ext cx="139220" cy="106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476AEE-CB29-46B9-BE70-EA3DB87FA071}"/>
                  </a:ext>
                </a:extLst>
              </p:cNvPr>
              <p:cNvSpPr txBox="1"/>
              <p:nvPr/>
            </p:nvSpPr>
            <p:spPr>
              <a:xfrm>
                <a:off x="5779375" y="1917126"/>
                <a:ext cx="4571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uk-UA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7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476AEE-CB29-46B9-BE70-EA3DB87FA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375" y="1917126"/>
                <a:ext cx="45719" cy="107722"/>
              </a:xfrm>
              <a:prstGeom prst="rect">
                <a:avLst/>
              </a:prstGeom>
              <a:blipFill>
                <a:blip r:embed="rId7"/>
                <a:stretch>
                  <a:fillRect r="-15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07D3C61E-98BF-47B4-8707-5133BD677AFB}"/>
              </a:ext>
            </a:extLst>
          </p:cNvPr>
          <p:cNvSpPr/>
          <p:nvPr/>
        </p:nvSpPr>
        <p:spPr>
          <a:xfrm>
            <a:off x="10546504" y="1921723"/>
            <a:ext cx="139220" cy="106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BCF58-17C1-48D9-9A7F-72944EDF938F}"/>
                  </a:ext>
                </a:extLst>
              </p:cNvPr>
              <p:cNvSpPr txBox="1"/>
              <p:nvPr/>
            </p:nvSpPr>
            <p:spPr>
              <a:xfrm>
                <a:off x="10556028" y="1915529"/>
                <a:ext cx="4571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uk-UA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7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BCF58-17C1-48D9-9A7F-72944EDF9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028" y="1915529"/>
                <a:ext cx="45719" cy="107722"/>
              </a:xfrm>
              <a:prstGeom prst="rect">
                <a:avLst/>
              </a:prstGeom>
              <a:blipFill>
                <a:blip r:embed="rId8"/>
                <a:stretch>
                  <a:fillRect r="-17142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774FAC8B-E691-4B14-8B66-17CF6E618296}"/>
              </a:ext>
            </a:extLst>
          </p:cNvPr>
          <p:cNvSpPr/>
          <p:nvPr/>
        </p:nvSpPr>
        <p:spPr>
          <a:xfrm>
            <a:off x="10960841" y="2055073"/>
            <a:ext cx="139220" cy="106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CEB3EA-FD60-414A-815C-837A5D0DEDAA}"/>
                  </a:ext>
                </a:extLst>
              </p:cNvPr>
              <p:cNvSpPr txBox="1"/>
              <p:nvPr/>
            </p:nvSpPr>
            <p:spPr>
              <a:xfrm>
                <a:off x="10970365" y="2048879"/>
                <a:ext cx="4571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uk-UA" sz="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7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CEB3EA-FD60-414A-815C-837A5D0DE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365" y="2048879"/>
                <a:ext cx="45719" cy="107722"/>
              </a:xfrm>
              <a:prstGeom prst="rect">
                <a:avLst/>
              </a:prstGeom>
              <a:blipFill>
                <a:blip r:embed="rId9"/>
                <a:stretch>
                  <a:fillRect r="-17142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32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B564-0151-45F7-A4E5-8D021A5B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Логістична регресія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1D28D-2169-44DB-A284-2C455123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AA45C6-DDC3-4693-9352-48B31682FA6A}"/>
                  </a:ext>
                </a:extLst>
              </p:cNvPr>
              <p:cNvSpPr/>
              <p:nvPr/>
            </p:nvSpPr>
            <p:spPr>
              <a:xfrm>
                <a:off x="3015508" y="2349976"/>
                <a:ext cx="618060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 (</m:t>
                      </m:r>
                      <m:r>
                        <a:rPr lang="uk-UA" sz="36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AA45C6-DDC3-4693-9352-48B31682F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508" y="2349976"/>
                <a:ext cx="618060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29C9B0-470A-42B2-B705-B378F5D84568}"/>
                  </a:ext>
                </a:extLst>
              </p:cNvPr>
              <p:cNvSpPr/>
              <p:nvPr/>
            </p:nvSpPr>
            <p:spPr>
              <a:xfrm>
                <a:off x="526477" y="3861694"/>
                <a:ext cx="11877803" cy="1436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i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〈"/>
                                              <m:endChr m:val="〉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→</m:t>
                          </m:r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(1</m:t>
                      </m:r>
                      <m:r>
                        <a:rPr lang="uk-UA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29C9B0-470A-42B2-B705-B378F5D84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77" y="3861694"/>
                <a:ext cx="11877803" cy="1436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004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6B53-3B42-4F56-AA6A-FB2F3E7C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902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Логістична регресія з фіксованими класами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E438C5-D660-4E2E-A51A-56C5C0C53F73}"/>
              </a:ext>
            </a:extLst>
          </p:cNvPr>
          <p:cNvGrpSpPr/>
          <p:nvPr/>
        </p:nvGrpSpPr>
        <p:grpSpPr>
          <a:xfrm>
            <a:off x="5112438" y="2703726"/>
            <a:ext cx="2934970" cy="2880360"/>
            <a:chOff x="5143185" y="2426177"/>
            <a:chExt cx="2934970" cy="28803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E58DDC-31DB-402F-BBD4-839E5A6932E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143185" y="2426177"/>
              <a:ext cx="2934970" cy="28803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4F121D-2699-45B8-A37C-4FCB8A33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410" y="2526583"/>
              <a:ext cx="946917" cy="35056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2CAB1D-4C63-4B47-A633-E234DA70A194}"/>
              </a:ext>
            </a:extLst>
          </p:cNvPr>
          <p:cNvGrpSpPr/>
          <p:nvPr/>
        </p:nvGrpSpPr>
        <p:grpSpPr>
          <a:xfrm>
            <a:off x="8430567" y="2686377"/>
            <a:ext cx="3014131" cy="2915057"/>
            <a:chOff x="8418830" y="2412181"/>
            <a:chExt cx="3014131" cy="29150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67E047-F70D-4885-A7D2-B3C101D65446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418830" y="2412181"/>
              <a:ext cx="3014131" cy="29150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A1DEEF-5A28-4C44-A75F-F771ED1F4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0895" y="2563907"/>
              <a:ext cx="946917" cy="350569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BBDDF7-2D3C-4B94-953D-CC4AF9A0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15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473CE7-B45E-4FCB-B0FE-89CDA2E09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05" y="1878366"/>
            <a:ext cx="4244112" cy="45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0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2F9A8-6139-44C3-89C4-9BAF0DB7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259" y="330747"/>
            <a:ext cx="10058400" cy="1609344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Логістична регресія з нормально розподіленими класами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AE9D7A-428D-4414-A77D-AAEB2F0B11B5}"/>
              </a:ext>
            </a:extLst>
          </p:cNvPr>
          <p:cNvGrpSpPr/>
          <p:nvPr/>
        </p:nvGrpSpPr>
        <p:grpSpPr>
          <a:xfrm>
            <a:off x="5080655" y="2589937"/>
            <a:ext cx="3322307" cy="3223710"/>
            <a:chOff x="5080655" y="2589937"/>
            <a:chExt cx="3322307" cy="32237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B2BA2D-2DAC-4EE1-B47A-6A9B915F13A8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080655" y="2589937"/>
              <a:ext cx="3322307" cy="32237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CAF326-48D4-40BD-820F-9EBB3961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3637" y="2692520"/>
              <a:ext cx="946917" cy="35056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30BAF5-A9FC-402C-8BBB-7A3954C5A381}"/>
              </a:ext>
            </a:extLst>
          </p:cNvPr>
          <p:cNvGrpSpPr/>
          <p:nvPr/>
        </p:nvGrpSpPr>
        <p:grpSpPr>
          <a:xfrm>
            <a:off x="8628656" y="2521348"/>
            <a:ext cx="3378037" cy="3292299"/>
            <a:chOff x="8628656" y="2521348"/>
            <a:chExt cx="3378037" cy="32922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97F46E-8A6F-4115-B47C-12F7C7C1A9B6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628656" y="2521348"/>
              <a:ext cx="3378037" cy="32922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E619CB-D6FD-46B9-988F-B139EB91A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3201" y="2692520"/>
              <a:ext cx="946917" cy="350569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0AABC7-CCB3-4D6E-907F-2A79C8AD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16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D71D974-C73E-47CA-8BED-7568A6770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8142" y="1940091"/>
            <a:ext cx="4274608" cy="42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1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E045-1187-4675-8745-B58C4CD2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Висновки та Відкриті питання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DCAD-C545-4398-AC14-8AC74D008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49285"/>
            <a:ext cx="10058400" cy="451023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uk-UA" sz="3000" dirty="0"/>
              <a:t>Релятивістські модифікації методу важкої кульки можуть бути ефективно використані для оптимізації функцій багатьох змінних, і в тому числі для розв’язання задач класифікації методом логістичної регресії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uk-UA" sz="3000" dirty="0"/>
              <a:t>Модифікації методів важкої кульки за допомогою матриці Гессе підвищують ефективність цих методів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uk-UA" sz="3000" dirty="0"/>
              <a:t>Обчислювальні експерименти не виявили суттєвих  відмінностей між класичним методом важкої кульки та запропонованими релятивістськими варіантами</a:t>
            </a:r>
          </a:p>
          <a:p>
            <a:pPr>
              <a:buFont typeface="Times New Roman" panose="02020603050405020304" pitchFamily="18" charset="0"/>
              <a:buChar char="?"/>
            </a:pPr>
            <a:r>
              <a:rPr lang="uk-UA" sz="3000" dirty="0"/>
              <a:t>Обґрунтування збіжності релятивістських модифікацій методів важкої кульки </a:t>
            </a:r>
          </a:p>
          <a:p>
            <a:pPr>
              <a:buFont typeface="Times New Roman" panose="02020603050405020304" pitchFamily="18" charset="0"/>
              <a:buChar char="?"/>
            </a:pPr>
            <a:r>
              <a:rPr lang="uk-UA" sz="3000" dirty="0"/>
              <a:t>Оцінка швидкості збіжності цих методів</a:t>
            </a:r>
          </a:p>
          <a:p>
            <a:pPr>
              <a:buFont typeface="Times New Roman" panose="02020603050405020304" pitchFamily="18" charset="0"/>
              <a:buChar char="?"/>
            </a:pPr>
            <a:r>
              <a:rPr lang="uk-UA" sz="3000" dirty="0"/>
              <a:t>Вибір найкращої швидкості світла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0D3EA-EDA5-43D4-82CE-A0A70E5A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11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96BB-A05B-4D9C-AE1B-160075869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pPr algn="ctr"/>
            <a:r>
              <a:rPr lang="uk-UA" dirty="0"/>
              <a:t>Програмна РЕАЛІЗАЦІЯ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24EA9-F80C-402C-8A1E-1C1DD138B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1174378"/>
            <a:ext cx="10886201" cy="538778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uk-UA" sz="2300" dirty="0"/>
              <a:t>Модуль шаблонних класів методів оптимізації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300" dirty="0"/>
              <a:t>	градієнтний метод</a:t>
            </a:r>
          </a:p>
          <a:p>
            <a:pPr marL="0" indent="0">
              <a:buNone/>
            </a:pPr>
            <a:r>
              <a:rPr lang="uk-UA" sz="2300" dirty="0"/>
              <a:t>		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template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class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Target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&gt;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class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FastGradientDescent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/>
              <a:t>	</a:t>
            </a:r>
            <a:r>
              <a:rPr lang="uk-UA" sz="2300" dirty="0"/>
              <a:t>метод важкої кульки</a:t>
            </a:r>
          </a:p>
          <a:p>
            <a:pPr marL="0" indent="0">
              <a:buNone/>
            </a:pPr>
            <a:r>
              <a:rPr lang="uk-UA" sz="2300" dirty="0"/>
              <a:t>		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template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Target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&gt;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HeavyBall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/>
              <a:t>	</a:t>
            </a:r>
            <a:r>
              <a:rPr lang="uk-UA" sz="2300" dirty="0"/>
              <a:t>метод релятивістської важкої кульки</a:t>
            </a:r>
          </a:p>
          <a:p>
            <a:pPr marL="0" indent="0">
              <a:buNone/>
            </a:pPr>
            <a:r>
              <a:rPr lang="uk-UA" sz="2300" dirty="0"/>
              <a:t>		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template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Target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&gt;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RelativicHeavyBall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/>
              <a:t>	</a:t>
            </a:r>
            <a:r>
              <a:rPr lang="uk-UA" sz="2300" dirty="0"/>
              <a:t>метод псевдо-релятивістської важкої кульки</a:t>
            </a:r>
          </a:p>
          <a:p>
            <a:pPr marL="0" indent="0">
              <a:buNone/>
            </a:pPr>
            <a:r>
              <a:rPr lang="uk-UA" sz="2300" dirty="0"/>
              <a:t>		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template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Target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&gt;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PseudoRelativicHeavyBall</a:t>
            </a:r>
          </a:p>
          <a:p>
            <a:pPr marL="0" indent="0">
              <a:buNone/>
            </a:pPr>
            <a:r>
              <a:rPr lang="uk-UA" sz="2300" dirty="0"/>
              <a:t>з інтерфейсом: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300" dirty="0"/>
              <a:t>	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std::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&gt;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7451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calculateF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_time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std::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&gt;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_data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bool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7451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stopCondition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300" dirty="0">
                <a:solidFill>
                  <a:srgbClr val="4EC9B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size_t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_stepNumber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std::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&gt;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_newData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uk-UA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std::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&gt;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_oldData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74511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result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300" dirty="0">
                <a:solidFill>
                  <a:srgbClr val="5599D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const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_time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std::</a:t>
            </a:r>
            <a:r>
              <a:rPr lang="en-US" sz="23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vector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&lt;</a:t>
            </a:r>
            <a:r>
              <a:rPr lang="en-US" sz="23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&gt; </a:t>
            </a:r>
            <a:r>
              <a:rPr lang="en-US" sz="23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_data</a:t>
            </a:r>
            <a:r>
              <a:rPr lang="en-US" sz="23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D0A579-F191-4109-8C77-CC003D9C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5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2DB7-4A0E-41F7-B1FA-4E039FB2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58091"/>
            <a:ext cx="10058400" cy="1609344"/>
          </a:xfrm>
        </p:spPr>
        <p:txBody>
          <a:bodyPr/>
          <a:lstStyle/>
          <a:p>
            <a:pPr algn="ctr"/>
            <a:r>
              <a:rPr lang="uk-UA" dirty="0"/>
              <a:t>Програмна РЕАЛІЗАЦІЯ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BC928-E6E5-4D39-B3B5-68518068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67435"/>
            <a:ext cx="10058400" cy="39713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uk-UA" sz="2100" dirty="0">
                <a:cs typeface="Calibri Light" panose="020F0302020204030204" pitchFamily="34" charset="0"/>
              </a:rPr>
              <a:t>Модуль класів цільових функцій (квадратичні форми, логістична регресія та інші) з інтерфейсом: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sz="21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	</a:t>
            </a:r>
            <a:r>
              <a:rPr lang="en-US" sz="19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double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rgbClr val="74511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target</a:t>
            </a: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(std::</a:t>
            </a:r>
            <a:r>
              <a:rPr lang="en-US" sz="19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vector</a:t>
            </a: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&lt;</a:t>
            </a:r>
            <a:r>
              <a:rPr lang="en-US" sz="19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double</a:t>
            </a: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&gt;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19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_coordinates</a:t>
            </a:r>
            <a:r>
              <a:rPr lang="en-US" sz="19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);</a:t>
            </a:r>
            <a:endParaRPr lang="uk-UA" sz="1900" dirty="0"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	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std::</a:t>
            </a:r>
            <a:r>
              <a:rPr lang="en-US" sz="21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vector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&lt;</a:t>
            </a:r>
            <a:r>
              <a:rPr lang="en-US" sz="21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double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&gt;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100" dirty="0">
                <a:solidFill>
                  <a:srgbClr val="74511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gradient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(std::</a:t>
            </a:r>
            <a:r>
              <a:rPr lang="en-US" sz="21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vector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&lt;</a:t>
            </a:r>
            <a:r>
              <a:rPr lang="en-US" sz="21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double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&gt;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uk-UA" sz="21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	</a:t>
            </a:r>
            <a:r>
              <a:rPr lang="en-US" sz="21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_coordinates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);</a:t>
            </a:r>
            <a:endParaRPr lang="uk-UA" sz="2100" dirty="0">
              <a:solidFill>
                <a:srgbClr val="0000FF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uk-UA" sz="21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	</a:t>
            </a:r>
            <a:r>
              <a:rPr lang="en-US" sz="21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Matrix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100" dirty="0">
                <a:solidFill>
                  <a:srgbClr val="74511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gessian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(std::</a:t>
            </a:r>
            <a:r>
              <a:rPr lang="en-US" sz="21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vector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&lt;</a:t>
            </a:r>
            <a:r>
              <a:rPr lang="en-US" sz="21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double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&gt;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1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_coordinates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);</a:t>
            </a:r>
          </a:p>
          <a:p>
            <a:pPr marL="514350" indent="-514350">
              <a:buFont typeface="+mj-lt"/>
              <a:buAutoNum type="romanUcPeriod" startAt="3"/>
            </a:pPr>
            <a:r>
              <a:rPr lang="uk-UA" sz="2100" dirty="0">
                <a:cs typeface="Calibri Light" panose="020F0302020204030204" pitchFamily="34" charset="0"/>
              </a:rPr>
              <a:t>Шаблонний клас розв'язувача за Рунге-Куттом</a:t>
            </a:r>
          </a:p>
          <a:p>
            <a:pPr marL="0" indent="0">
              <a:buNone/>
            </a:pPr>
            <a:r>
              <a:rPr lang="uk-UA" sz="2100" dirty="0">
                <a:cs typeface="Calibri Light" panose="020F0302020204030204" pitchFamily="34" charset="0"/>
              </a:rPr>
              <a:t>	</a:t>
            </a:r>
            <a:r>
              <a:rPr lang="en-US" sz="21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template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&lt;</a:t>
            </a:r>
            <a:r>
              <a:rPr lang="en-US" sz="21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class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1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OptimizationMethod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,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class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1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Output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&gt;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class</a:t>
            </a:r>
            <a:r>
              <a:rPr lang="uk-UA" sz="21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100" dirty="0">
                <a:solidFill>
                  <a:srgbClr val="2694B9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RungeKutta</a:t>
            </a:r>
          </a:p>
          <a:p>
            <a:pPr marL="514350" indent="-514350">
              <a:buFont typeface="+mj-lt"/>
              <a:buAutoNum type="romanUcPeriod" startAt="3"/>
            </a:pPr>
            <a:r>
              <a:rPr lang="ru-RU" sz="2100" dirty="0">
                <a:cs typeface="Calibri Light" panose="020F0302020204030204" pitchFamily="34" charset="0"/>
              </a:rPr>
              <a:t>К</a:t>
            </a:r>
            <a:r>
              <a:rPr lang="uk-UA" sz="2100" dirty="0">
                <a:cs typeface="Calibri Light" panose="020F0302020204030204" pitchFamily="34" charset="0"/>
              </a:rPr>
              <a:t>лас операцій з матрицями та векторами</a:t>
            </a:r>
          </a:p>
          <a:p>
            <a:pPr marL="514350" indent="-514350">
              <a:buFont typeface="+mj-lt"/>
              <a:buAutoNum type="romanUcPeriod" startAt="4"/>
            </a:pPr>
            <a:r>
              <a:rPr lang="uk-UA" sz="2100" dirty="0">
                <a:cs typeface="Calibri Light" panose="020F0302020204030204" pitchFamily="34" charset="0"/>
              </a:rPr>
              <a:t>Допоміжні класи виводу(експорту) даних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A63BA-6B0B-4C5B-991C-11D9C63B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4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88E4-03BE-48F8-A6E7-70604730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639" y="420874"/>
            <a:ext cx="10058400" cy="1609344"/>
          </a:xfrm>
        </p:spPr>
        <p:txBody>
          <a:bodyPr/>
          <a:lstStyle/>
          <a:p>
            <a:pPr algn="ctr"/>
            <a:r>
              <a:rPr lang="ru-RU" dirty="0"/>
              <a:t>По</a:t>
            </a:r>
            <a:r>
              <a:rPr lang="uk-UA" dirty="0"/>
              <a:t>становка задачі​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2F0DB-4F3A-49A7-828A-BC9FE118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BDA3BA-3BCF-4932-9F4F-A45C476526B8}"/>
                  </a:ext>
                </a:extLst>
              </p:cNvPr>
              <p:cNvSpPr/>
              <p:nvPr/>
            </p:nvSpPr>
            <p:spPr>
              <a:xfrm>
                <a:off x="4740565" y="3851367"/>
                <a:ext cx="2710870" cy="8134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i="0">
                          <a:latin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600" i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BDA3BA-3BCF-4932-9F4F-A45C47652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565" y="3851367"/>
                <a:ext cx="2710870" cy="813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7480178-7BD0-4781-8268-5F5E18F044D9}"/>
                  </a:ext>
                </a:extLst>
              </p:cNvPr>
              <p:cNvSpPr/>
              <p:nvPr/>
            </p:nvSpPr>
            <p:spPr>
              <a:xfrm>
                <a:off x="1063752" y="1918497"/>
                <a:ext cx="10436174" cy="1248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uk-UA" sz="3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Розглядаємо задачу безумовної оптимізації </a:t>
                </a:r>
                <a:r>
                  <a:rPr lang="ru-RU" sz="3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о</a:t>
                </a:r>
                <a:r>
                  <a:rPr lang="uk-UA" sz="3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пуклої гладкої функції </a:t>
                </a:r>
                <a14:m>
                  <m:oMath xmlns:m="http://schemas.openxmlformats.org/officeDocument/2006/math">
                    <m:r>
                      <a:rPr lang="uk-UA" sz="3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uk-UA" sz="3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uk-UA" sz="3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sz="3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uk-UA" sz="3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r>
                      <a:rPr lang="uk-UA" sz="3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uk-UA" sz="3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uk-UA" sz="3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</a:t>
                </a:r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7480178-7BD0-4781-8268-5F5E18F04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52" y="1918497"/>
                <a:ext cx="10436174" cy="1248675"/>
              </a:xfrm>
              <a:prstGeom prst="rect">
                <a:avLst/>
              </a:prstGeom>
              <a:blipFill>
                <a:blip r:embed="rId3"/>
                <a:stretch>
                  <a:fillRect l="-643" t="-8293" r="-1753" b="-1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67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D6F25-3306-40D8-AFE7-53E640C2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Метод градієнтного спуску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1CB71-C337-435D-BC5E-60FE5AF6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D3BD2C5-E5A4-4A68-B8E1-303249CFA795}"/>
                  </a:ext>
                </a:extLst>
              </p:cNvPr>
              <p:cNvSpPr/>
              <p:nvPr/>
            </p:nvSpPr>
            <p:spPr>
              <a:xfrm>
                <a:off x="1446118" y="3429000"/>
                <a:ext cx="931254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4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4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,  (1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D3BD2C5-E5A4-4A68-B8E1-303249CF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118" y="3429000"/>
                <a:ext cx="9312549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85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D40C-EF70-4A67-B79A-4818F993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84632"/>
            <a:ext cx="10058400" cy="1609344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Відома Оцінка збіжності </a:t>
            </a:r>
            <a:br>
              <a:rPr lang="en-US" dirty="0"/>
            </a:br>
            <a:r>
              <a:rPr lang="uk-UA" dirty="0"/>
              <a:t>методу градієнтного спуску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01CEB-A691-4FA6-ABB6-E4387A8C3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10058400" cy="425196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uk-UA" sz="2400" dirty="0"/>
                  <a:t>Якщо </a:t>
                </a:r>
                <a14:m>
                  <m:oMath xmlns:m="http://schemas.openxmlformats.org/officeDocument/2006/math">
                    <m:r>
                      <a:rPr lang="uk-UA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uk-UA" sz="2400" dirty="0"/>
                  <a:t> обмежена знизу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i="1" dirty="0"/>
                  <a:t> </a:t>
                </a:r>
                <a:r>
                  <a:rPr lang="ru-RU" sz="2400" dirty="0"/>
                  <a:t>то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uk-UA" sz="2400" dirty="0">
                    <a:latin typeface="Cambria Math" panose="02040503050406030204" pitchFamily="18" charset="0"/>
                  </a:rPr>
                  <a:t>Крім цього якщо</a:t>
                </a:r>
                <a14:m>
                  <m:oMath xmlns:m="http://schemas.openxmlformats.org/officeDocument/2006/math">
                    <m:r>
                      <a:rPr lang="uk-UA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uk-UA" sz="2400" dirty="0"/>
                  <a:t>, то </a:t>
                </a:r>
                <a:r>
                  <a:rPr lang="ru-RU" sz="2400" dirty="0"/>
                  <a:t>має </a:t>
                </a:r>
                <a:r>
                  <a:rPr lang="uk-UA" sz="2400" dirty="0"/>
                  <a:t>місце</a:t>
                </a:r>
                <a:r>
                  <a:rPr lang="ru-RU" sz="2400" dirty="0"/>
                  <a:t> </a:t>
                </a:r>
                <a:r>
                  <a:rPr lang="uk-UA" sz="2400" dirty="0"/>
                  <a:t>оцінка</a:t>
                </a:r>
                <a:r>
                  <a:rPr lang="ru-RU" sz="2400" dirty="0"/>
                  <a:t> </a:t>
                </a:r>
                <a:endParaRPr lang="uk-UA" sz="2400" dirty="0"/>
              </a:p>
              <a:p>
                <a:pPr marL="0" lv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uk-UA" sz="2400" dirty="0"/>
                  <a:t>Якщо </a:t>
                </a:r>
                <a14:m>
                  <m:oMath xmlns:m="http://schemas.openxmlformats.org/officeDocument/2006/math">
                    <m:r>
                      <a:rPr lang="uk-UA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uk-UA" sz="2400" dirty="0"/>
                  <a:t> опукла, та </a:t>
                </a:r>
                <a14:m>
                  <m:oMath xmlns:m="http://schemas.openxmlformats.org/officeDocument/2006/math">
                    <m:r>
                      <a:rPr lang="uk-UA" sz="2400" i="1">
                        <a:latin typeface="Cambria Math" panose="02040503050406030204" pitchFamily="18" charset="0"/>
                      </a:rPr>
                      <m:t>∃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uk-UA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uk-UA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uk-UA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ru-RU" sz="2400" dirty="0"/>
                  <a:t>, </a:t>
                </a:r>
                <a:r>
                  <a:rPr lang="uk-UA" sz="2400" dirty="0"/>
                  <a:t>то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uk-UA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uk-UA" sz="2400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uk-U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uk-UA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uk-U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  <m:r>
                                        <a:rPr lang="uk-UA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uk-UA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uk-UA" sz="24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uk-UA" sz="2400" dirty="0"/>
                  <a:t>Якщо </a:t>
                </a:r>
                <a14:m>
                  <m:oMath xmlns:m="http://schemas.openxmlformats.org/officeDocument/2006/math">
                    <m:r>
                      <a:rPr lang="uk-UA" sz="24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uk-UA" sz="2400" dirty="0"/>
                  <a:t> сильно опукла, то </a:t>
                </a:r>
                <a14:m>
                  <m:oMath xmlns:m="http://schemas.openxmlformats.org/officeDocument/2006/math">
                    <m:r>
                      <a:rPr lang="uk-UA" sz="2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uk-UA" sz="2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uk-UA" sz="2400" dirty="0"/>
                  <a:t> з експоненційною швидкістю, при </a:t>
                </a:r>
                <a14:m>
                  <m:oMath xmlns:m="http://schemas.openxmlformats.org/officeDocument/2006/math">
                    <m:r>
                      <a:rPr lang="uk-UA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uk-UA" sz="2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ru-RU" sz="2400" dirty="0"/>
                  <a:t>.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01CEB-A691-4FA6-ABB6-E4387A8C3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10058400" cy="4251960"/>
              </a:xfrm>
              <a:blipFill>
                <a:blip r:embed="rId2"/>
                <a:stretch>
                  <a:fillRect l="-424" t="-1862" b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020F-F163-4EE1-8384-DCF42A16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88E4-03BE-48F8-A6E7-70604730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7" y="0"/>
            <a:ext cx="10058400" cy="1609344"/>
          </a:xfrm>
        </p:spPr>
        <p:txBody>
          <a:bodyPr/>
          <a:lstStyle/>
          <a:p>
            <a:pPr algn="ctr"/>
            <a:r>
              <a:rPr lang="uk-UA" dirty="0"/>
              <a:t>Метод важкої кульки​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2F0DB-4F3A-49A7-828A-BC9FE118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9E83D0-A9E9-4387-8A63-9F94FE0F8394}"/>
                  </a:ext>
                </a:extLst>
              </p:cNvPr>
              <p:cNvSpPr/>
              <p:nvPr/>
            </p:nvSpPr>
            <p:spPr>
              <a:xfrm>
                <a:off x="1816910" y="4070448"/>
                <a:ext cx="8558172" cy="1328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sz="3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𝑎𝑣</m:t>
                                  </m:r>
                                  <m: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sz="3600" i="0">
                          <a:latin typeface="Cambria Math" panose="02040503050406030204" pitchFamily="18" charset="0"/>
                        </a:rPr>
                        <m:t>,  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36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3600" i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  <m:r>
                        <a:rPr lang="en-US" sz="36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uk-UA" sz="3600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29E83D0-A9E9-4387-8A63-9F94FE0F8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910" y="4070448"/>
                <a:ext cx="8558172" cy="1328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F76F6C-C0C5-4501-8611-8A260EE2D6B8}"/>
                  </a:ext>
                </a:extLst>
              </p:cNvPr>
              <p:cNvSpPr/>
              <p:nvPr/>
            </p:nvSpPr>
            <p:spPr>
              <a:xfrm>
                <a:off x="1865320" y="2250792"/>
                <a:ext cx="8461353" cy="1178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̇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36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i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36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acc>
                              <m:accPr>
                                <m:chr m:val="̇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3600" i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  <m:r>
                        <a:rPr lang="en-US" sz="36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uk-UA" sz="36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F76F6C-C0C5-4501-8611-8A260EE2D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320" y="2250792"/>
                <a:ext cx="8461353" cy="1178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28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C371-A3DC-4A4B-B754-E558D3A0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/>
              <a:t>Оцінка збіжності методу важкої кульки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1ED6D2-8E52-432E-80B1-BAF66703A4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8711" y="2375886"/>
                <a:ext cx="7694577" cy="362151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uk-UA" sz="2200" dirty="0"/>
                  <a:t>Якщо </a:t>
                </a:r>
                <a14:m>
                  <m:oMath xmlns:m="http://schemas.openxmlformats.org/officeDocument/2006/math">
                    <m:r>
                      <a:rPr lang="uk-UA" sz="2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uk-UA" sz="2200" dirty="0"/>
                  <a:t> обмежена знизу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uk-UA" sz="2200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𝑖𝑛𝑓</m:t>
                        </m:r>
                      </m:fName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/>
                  <a:t> </a:t>
                </a:r>
                <a:r>
                  <a:rPr lang="uk-UA" sz="2200" dirty="0"/>
                  <a:t>і</a:t>
                </a:r>
                <a:endParaRPr lang="en-US" sz="2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uk-UA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uk-UA" sz="2200" i="1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uk-UA" sz="22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uk-UA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uk-UA" sz="2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uk-UA" sz="2200" dirty="0"/>
                  <a:t>, </a:t>
                </a:r>
                <a:endParaRPr lang="en-US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uk-UA" sz="2200" dirty="0"/>
                  <a:t>і </a:t>
                </a:r>
                <a14:m>
                  <m:oMath xmlns:m="http://schemas.openxmlformats.org/officeDocument/2006/math">
                    <m:r>
                      <a:rPr lang="uk-UA" sz="2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uk-UA" sz="2200" dirty="0"/>
                  <a:t> двічі диференційована, при чому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  <m:r>
                      <a:rPr lang="uk-UA" sz="2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uk-UA" sz="22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uk-UA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uk-UA" sz="2200" dirty="0"/>
                  <a:t>тоді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uk-UA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uk-UA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uk-UA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𝑐𝑇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𝑏𝐿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uk-UA" sz="2200" dirty="0"/>
                  <a:t>Тоді збіжність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uk-UA" sz="2200" b="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uk-UA" sz="2200" dirty="0"/>
                  <a:t>є експоненційною</a:t>
                </a:r>
                <a:r>
                  <a:rPr lang="ru-RU" sz="2200" dirty="0"/>
                  <a:t>, при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→∞.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1ED6D2-8E52-432E-80B1-BAF66703A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8711" y="2375886"/>
                <a:ext cx="7694577" cy="3621518"/>
              </a:xfrm>
              <a:blipFill>
                <a:blip r:embed="rId2"/>
                <a:stretch>
                  <a:fillRect l="-1030" t="-1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94F58-C6E2-4D58-99FA-5F737921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84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96F19-8CC8-4ACE-AB56-6C21FC51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Релятивістські модифікації методу важкої кульки</a:t>
            </a:r>
            <a:r>
              <a:rPr lang="ru-RU" dirty="0"/>
              <a:t>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B86FDE-A0E3-4816-8537-91A230A4E2FB}"/>
                  </a:ext>
                </a:extLst>
              </p:cNvPr>
              <p:cNvSpPr txBox="1"/>
              <p:nvPr/>
            </p:nvSpPr>
            <p:spPr>
              <a:xfrm>
                <a:off x="1236787" y="2118223"/>
                <a:ext cx="6277359" cy="2034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uk-UA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uk-UA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</m:e>
                                            <m:sup>
                                              <m:r>
                                                <a:rPr lang="uk-UA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uk-UA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uk-UA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uk-UA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𝑎𝑣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uk-UA" sz="2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  <m:r>
                        <a:rPr lang="en-US" sz="2400" i="1">
                          <a:latin typeface="Cambria Math" panose="02040503050406030204" pitchFamily="18" charset="0"/>
                        </a:rPr>
                        <m:t>,  (</m:t>
                      </m:r>
                      <m:r>
                        <a:rPr lang="uk-UA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B86FDE-A0E3-4816-8537-91A230A4E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787" y="2118223"/>
                <a:ext cx="6277359" cy="2034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24B316-47B9-415D-BC6D-5AA018802DE8}"/>
                  </a:ext>
                </a:extLst>
              </p:cNvPr>
              <p:cNvSpPr/>
              <p:nvPr/>
            </p:nvSpPr>
            <p:spPr>
              <a:xfrm>
                <a:off x="1236787" y="4515636"/>
                <a:ext cx="6149504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uk-UA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ru-RU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uk-UA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</m:e>
                                            <m:sup>
                                              <m:r>
                                                <a:rPr lang="uk-UA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uk-UA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uk-UA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uk-UA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𝑎𝑣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uk-UA" sz="2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  <m:r>
                        <a:rPr lang="en-US" sz="2400" i="1">
                          <a:latin typeface="Cambria Math" panose="02040503050406030204" pitchFamily="18" charset="0"/>
                        </a:rPr>
                        <m:t>,  (</m:t>
                      </m:r>
                      <m:r>
                        <a:rPr lang="uk-UA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24B316-47B9-415D-BC6D-5AA018802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787" y="4515636"/>
                <a:ext cx="6149504" cy="1757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0AAFD48-0AB1-48B5-A13C-C834878F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F7E5BDA-6D9B-4D73-97AF-F4A121B40F80}"/>
                  </a:ext>
                </a:extLst>
              </p:cNvPr>
              <p:cNvSpPr/>
              <p:nvPr/>
            </p:nvSpPr>
            <p:spPr>
              <a:xfrm>
                <a:off x="9136206" y="3796791"/>
                <a:ext cx="1012328" cy="711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F7E5BDA-6D9B-4D73-97AF-F4A121B40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206" y="3796791"/>
                <a:ext cx="1012328" cy="711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35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7991-EC8B-4558-8750-54EAB344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uk-UA" sz="4900" dirty="0"/>
              <a:t>Модифікації методів за допомогою Гессіану​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83EACD-F1EC-42F6-B698-4D19FCC0D0F3}"/>
                  </a:ext>
                </a:extLst>
              </p:cNvPr>
              <p:cNvSpPr/>
              <p:nvPr/>
            </p:nvSpPr>
            <p:spPr>
              <a:xfrm>
                <a:off x="2123213" y="1609344"/>
                <a:ext cx="7945573" cy="1001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uk-UA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k-UA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uk-UA" sz="240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uk-UA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uk-UA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uk-UA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uk-UA" sz="24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uk-UA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uk-UA" sz="2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uk-UA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uk-UA" sz="2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uk-UA" sz="24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uk-UA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uk-UA" sz="240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uk-UA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uk-UA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uk-UA" sz="24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uk-UA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uk-UA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uk-UA" sz="2400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uk-UA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83EACD-F1EC-42F6-B698-4D19FCC0D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213" y="1609344"/>
                <a:ext cx="7945573" cy="10015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65CD2E-F254-4076-B21F-2120EE2F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D15CCDC-2802-48A2-A0C2-6DDDF658BDA1}"/>
                  </a:ext>
                </a:extLst>
              </p:cNvPr>
              <p:cNvSpPr/>
              <p:nvPr/>
            </p:nvSpPr>
            <p:spPr>
              <a:xfrm>
                <a:off x="1912360" y="2884758"/>
                <a:ext cx="8479165" cy="1001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uk-UA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uk-UA" sz="24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uk-UA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k-UA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uk-UA" sz="240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uk-UA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uk-UA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uk-UA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uk-UA" sz="24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uk-UA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uk-UA" sz="2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uk-UA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uk-UA" sz="2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uk-UA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uk-UA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uk-UA" sz="24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uk-UA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uk-UA" sz="2400">
                          <a:latin typeface="Cambria Math" panose="02040503050406030204" pitchFamily="18" charset="0"/>
                        </a:rPr>
                        <m:t>,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uk-UA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uk-UA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uk-UA" sz="2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(</m:t>
                      </m:r>
                      <m:r>
                        <a:rPr lang="uk-UA" sz="2400" b="0" i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D15CCDC-2802-48A2-A0C2-6DDDF658B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360" y="2884758"/>
                <a:ext cx="8479165" cy="1001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89E136-1F6A-4E2C-9663-8CBE5109C7A0}"/>
                  </a:ext>
                </a:extLst>
              </p:cNvPr>
              <p:cNvSpPr/>
              <p:nvPr/>
            </p:nvSpPr>
            <p:spPr>
              <a:xfrm>
                <a:off x="1629263" y="4160172"/>
                <a:ext cx="8933471" cy="2198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1±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𝑎𝑣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i="0"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p>
                                          <m:r>
                                            <a:rPr lang="en-US" sz="2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eqAr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uk-UA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89E136-1F6A-4E2C-9663-8CBE5109C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63" y="4160172"/>
                <a:ext cx="8933471" cy="2198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62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F020-7E1D-407A-A3BF-53790C6EB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uk-UA" dirty="0"/>
              <a:t>Оцінка збіжності для методу градієнтного спуску з гессіаном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CA140C-7F43-40E9-A2E6-72AFCECAED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322576"/>
                <a:ext cx="10058400" cy="405079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uk-UA" dirty="0"/>
                  <a:t>Якщо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uk-UA" dirty="0"/>
                  <a:t> сильно опукла, двічі диференційована, при чому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uk-UA" dirty="0"/>
                  <a:t>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uk-UA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uk-UA" dirty="0"/>
                  <a:t> константа сильної опуклості</a:t>
                </a: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    </a:t>
                </a:r>
                <a:r>
                  <a:rPr lang="uk-UA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uk-UA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uk-UA" dirty="0"/>
                  <a:t> константа</a:t>
                </a:r>
                <a:r>
                  <a:rPr lang="en-US" dirty="0"/>
                  <a:t> </a:t>
                </a:r>
                <a:r>
                  <a:rPr lang="uk-UA" dirty="0"/>
                  <a:t>Ліпшиця</a:t>
                </a:r>
                <a:r>
                  <a:rPr lang="en-US" dirty="0"/>
                  <a:t> </a:t>
                </a:r>
                <a:r>
                  <a:rPr lang="uk-UA" dirty="0"/>
                  <a:t>градієнту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uk-UA" dirty="0"/>
                  <a:t>то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uk-U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uk-UA" dirty="0"/>
                  <a:t>а також справедлива оцінка: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uk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uk-U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CA140C-7F43-40E9-A2E6-72AFCECAED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322576"/>
                <a:ext cx="10058400" cy="4050792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D3800-C5BA-4B7B-A8B6-7B34F471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FEA2-8669-4158-9361-E6584C9ABF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89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2667</TotalTime>
  <Words>778</Words>
  <Application>Microsoft Office PowerPoint</Application>
  <PresentationFormat>Widescreen</PresentationFormat>
  <Paragraphs>118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Cambria</vt:lpstr>
      <vt:lpstr>Cambria Math</vt:lpstr>
      <vt:lpstr>Rockwell</vt:lpstr>
      <vt:lpstr>Rockwell Condensed</vt:lpstr>
      <vt:lpstr>Times New Roman</vt:lpstr>
      <vt:lpstr>Wingdings</vt:lpstr>
      <vt:lpstr>Wood Type</vt:lpstr>
      <vt:lpstr>Релятивістський метод важкої кульки</vt:lpstr>
      <vt:lpstr>Постановка задачі​</vt:lpstr>
      <vt:lpstr>Метод градієнтного спуску</vt:lpstr>
      <vt:lpstr>Відома Оцінка збіжності  методу градієнтного спуску</vt:lpstr>
      <vt:lpstr>Метод важкої кульки​</vt:lpstr>
      <vt:lpstr>Оцінка збіжності методу важкої кульки</vt:lpstr>
      <vt:lpstr>Релятивістські модифікації методу важкої кульки​</vt:lpstr>
      <vt:lpstr>Модифікації методів за допомогою Гессіану​</vt:lpstr>
      <vt:lpstr>Оцінка збіжності для методу градієнтного спуску з гессіаном</vt:lpstr>
      <vt:lpstr>Метод рунге-кутта</vt:lpstr>
      <vt:lpstr>Градієнтний спуск з Гессіаном, методи типу важкої кульки без Гессіану</vt:lpstr>
      <vt:lpstr>Градієнтний спуск та методи типу важкої кульки з Гессіаном</vt:lpstr>
      <vt:lpstr>Моделювання при різних значеннях швидкості світла</vt:lpstr>
      <vt:lpstr>Логістична регресія</vt:lpstr>
      <vt:lpstr>Логістична регресія з фіксованими класами</vt:lpstr>
      <vt:lpstr>Логістична регресія з нормально розподіленими класами</vt:lpstr>
      <vt:lpstr>Висновки та Відкриті питання</vt:lpstr>
      <vt:lpstr>Програмна РЕАЛІЗАЦІЯ</vt:lpstr>
      <vt:lpstr>Програмна РЕАЛІЗАЦІЯ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до диплому</dc:title>
  <dc:creator>yurii</dc:creator>
  <cp:lastModifiedBy>yurii</cp:lastModifiedBy>
  <cp:revision>116</cp:revision>
  <dcterms:created xsi:type="dcterms:W3CDTF">2020-06-19T07:33:52Z</dcterms:created>
  <dcterms:modified xsi:type="dcterms:W3CDTF">2020-06-22T13:14:17Z</dcterms:modified>
</cp:coreProperties>
</file>